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81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76" r:id="rId11"/>
    <p:sldId id="275" r:id="rId12"/>
    <p:sldId id="277" r:id="rId13"/>
    <p:sldId id="278" r:id="rId14"/>
    <p:sldId id="279" r:id="rId15"/>
    <p:sldId id="268" r:id="rId16"/>
    <p:sldId id="286" r:id="rId17"/>
    <p:sldId id="285" r:id="rId18"/>
    <p:sldId id="269" r:id="rId19"/>
    <p:sldId id="270" r:id="rId20"/>
    <p:sldId id="271" r:id="rId21"/>
    <p:sldId id="272" r:id="rId22"/>
    <p:sldId id="264" r:id="rId23"/>
    <p:sldId id="273" r:id="rId24"/>
    <p:sldId id="267" r:id="rId25"/>
    <p:sldId id="283" r:id="rId26"/>
    <p:sldId id="265" r:id="rId27"/>
    <p:sldId id="266" r:id="rId28"/>
    <p:sldId id="284" r:id="rId29"/>
    <p:sldId id="287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71" autoAdjust="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I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327B6-BFC0-463D-AB11-250F7F5948CB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I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E9FAA-2BA7-49FE-96F6-C1D8C7FAB6B4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00732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13874-AAD6-4659-AB1F-59676A5F33C6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9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I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65005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412834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90557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0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40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1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4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964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845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8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9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21029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51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1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94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06103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53603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08639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47977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64435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08442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I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70659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F5B1-0AE6-4B0D-9B11-A2F9ED701493}" type="datetimeFigureOut">
              <a:rPr lang="fr-CI" smtClean="0"/>
              <a:t>28/10/2021</a:t>
            </a:fld>
            <a:endParaRPr lang="fr-CI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I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6F5C-DF51-473F-B178-F8503CF9898D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19118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F8BCE-2197-4ADF-B1A3-1CAC453B876D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FA2C1-2A3F-4621-9549-347AB101B9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1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wmv"/><Relationship Id="rId7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5" Type="http://schemas.microsoft.com/office/2007/relationships/media" Target="../media/media3.wmv"/><Relationship Id="rId10" Type="http://schemas.openxmlformats.org/officeDocument/2006/relationships/image" Target="../media/image12.png"/><Relationship Id="rId4" Type="http://schemas.openxmlformats.org/officeDocument/2006/relationships/video" Target="../media/media2.wm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4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5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48096" y="2860514"/>
            <a:ext cx="13043256" cy="1470025"/>
          </a:xfrm>
        </p:spPr>
        <p:txBody>
          <a:bodyPr>
            <a:noAutofit/>
          </a:bodyPr>
          <a:lstStyle/>
          <a:p>
            <a:b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  <a:t>Syndromes coronariens aigus et VIH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2984963" y="5605084"/>
            <a:ext cx="58758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altLang="fr-FR" sz="2000" b="1" dirty="0">
                <a:solidFill>
                  <a:prstClr val="black"/>
                </a:solidFill>
              </a:rPr>
              <a:t>Pr Roland N’GUETTA</a:t>
            </a:r>
          </a:p>
          <a:p>
            <a:pPr algn="ctr"/>
            <a:r>
              <a:rPr lang="fr-FR" altLang="fr-FR" sz="2000" i="1" dirty="0">
                <a:solidFill>
                  <a:prstClr val="black"/>
                </a:solidFill>
              </a:rPr>
              <a:t>Institut de Cardiologie d’Abidjan</a:t>
            </a:r>
          </a:p>
        </p:txBody>
      </p:sp>
      <p:pic>
        <p:nvPicPr>
          <p:cNvPr id="6" name="Picture 2" descr="C:\Users\R. N'GUETTA\Downloads\UFHB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77" y="64807"/>
            <a:ext cx="2489432" cy="135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66411"/>
            <a:ext cx="1404122" cy="12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74540" y="6434864"/>
            <a:ext cx="1010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prstClr val="black"/>
                </a:solidFill>
              </a:rPr>
              <a:t>7èmes Journées Scientifiques de la Société de Cardiologie du Burkina Faso, Bobo Dioulasso Octobre 2021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33" y="3320572"/>
            <a:ext cx="3758274" cy="2104011"/>
          </a:xfrm>
          <a:prstGeom prst="rect">
            <a:avLst/>
          </a:prstGeom>
        </p:spPr>
      </p:pic>
      <p:pic>
        <p:nvPicPr>
          <p:cNvPr id="11" name="Picture 9" descr="\\PW010156.chu-dijon.local\Redirection-Documents$\YACO1703840\Documents\homme-maladie-crise-cardiaque-douleur-poitrin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2"/>
          <a:stretch/>
        </p:blipFill>
        <p:spPr bwMode="auto">
          <a:xfrm>
            <a:off x="211477" y="3375438"/>
            <a:ext cx="3629896" cy="21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67" y="3178172"/>
            <a:ext cx="3531816" cy="22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8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3" y="0"/>
            <a:ext cx="11571079" cy="39319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0"/>
            <a:ext cx="10058400" cy="33070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192997" y="4631404"/>
            <a:ext cx="11838287" cy="17543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I" sz="3600" b="1" dirty="0">
                <a:solidFill>
                  <a:schemeClr val="bg1"/>
                </a:solidFill>
              </a:rPr>
              <a:t>Deux fois plus de sujets avec risque cardiovasculaire élevé dans la population sous </a:t>
            </a:r>
            <a:r>
              <a:rPr lang="fr-CI" sz="3600" b="1" dirty="0" err="1">
                <a:solidFill>
                  <a:schemeClr val="bg1"/>
                </a:solidFill>
              </a:rPr>
              <a:t>Highly</a:t>
            </a:r>
            <a:r>
              <a:rPr lang="fr-CI" sz="3600" b="1" dirty="0">
                <a:solidFill>
                  <a:schemeClr val="bg1"/>
                </a:solidFill>
              </a:rPr>
              <a:t> Active </a:t>
            </a:r>
            <a:r>
              <a:rPr lang="fr-CI" sz="3600" b="1" dirty="0" err="1">
                <a:solidFill>
                  <a:schemeClr val="bg1"/>
                </a:solidFill>
              </a:rPr>
              <a:t>AntiRetroviral</a:t>
            </a:r>
            <a:r>
              <a:rPr lang="fr-CI" sz="3600" b="1" dirty="0">
                <a:solidFill>
                  <a:schemeClr val="bg1"/>
                </a:solidFill>
              </a:rPr>
              <a:t> </a:t>
            </a:r>
            <a:r>
              <a:rPr lang="fr-CI" sz="3600" b="1" dirty="0" err="1">
                <a:solidFill>
                  <a:schemeClr val="bg1"/>
                </a:solidFill>
              </a:rPr>
              <a:t>Therapie</a:t>
            </a:r>
            <a:endParaRPr lang="fr-CI" sz="3600" b="1" dirty="0">
              <a:solidFill>
                <a:schemeClr val="bg1"/>
              </a:solidFill>
            </a:endParaRPr>
          </a:p>
          <a:p>
            <a:r>
              <a:rPr lang="fr-CI" sz="3600" b="1" dirty="0">
                <a:solidFill>
                  <a:schemeClr val="bg1"/>
                </a:solidFill>
              </a:rPr>
              <a:t>(HAART) </a:t>
            </a:r>
          </a:p>
        </p:txBody>
      </p:sp>
    </p:spTree>
    <p:extLst>
      <p:ext uri="{BB962C8B-B14F-4D97-AF65-F5344CB8AC3E}">
        <p14:creationId xmlns:p14="http://schemas.microsoft.com/office/powerpoint/2010/main" val="8548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0" y="545950"/>
            <a:ext cx="11311220" cy="32945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6160748"/>
            <a:ext cx="3299746" cy="5105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4640" y="4683760"/>
            <a:ext cx="11554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I" sz="3600" b="1" dirty="0">
                <a:solidFill>
                  <a:srgbClr val="FF0000"/>
                </a:solidFill>
              </a:rPr>
              <a:t>Augmentation de l’incidence avec la durée d’exposition aux</a:t>
            </a:r>
          </a:p>
          <a:p>
            <a:r>
              <a:rPr lang="fr-CI" sz="3600" b="1" dirty="0">
                <a:solidFill>
                  <a:srgbClr val="FF0000"/>
                </a:solidFill>
              </a:rPr>
              <a:t>Inhibiteurs de protéase</a:t>
            </a:r>
          </a:p>
        </p:txBody>
      </p:sp>
    </p:spTree>
    <p:extLst>
      <p:ext uri="{BB962C8B-B14F-4D97-AF65-F5344CB8AC3E}">
        <p14:creationId xmlns:p14="http://schemas.microsoft.com/office/powerpoint/2010/main" val="21395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20"/>
            <a:ext cx="12072217" cy="55361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39" y="6360160"/>
            <a:ext cx="3992881" cy="3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3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65145"/>
            <a:ext cx="11294749" cy="60159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39" y="6360160"/>
            <a:ext cx="3992881" cy="3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178115"/>
            <a:ext cx="6465781" cy="36808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31" y="0"/>
            <a:ext cx="5654778" cy="37674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30" y="3567709"/>
            <a:ext cx="5779770" cy="32902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472"/>
            <a:ext cx="6412230" cy="30499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77390" y="3262146"/>
            <a:ext cx="7634719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I" sz="8000" b="1" dirty="0">
                <a:solidFill>
                  <a:schemeClr val="bg1"/>
                </a:solidFill>
              </a:rPr>
              <a:t>ETIOPATHOGENIE</a:t>
            </a:r>
          </a:p>
        </p:txBody>
      </p:sp>
    </p:spTree>
    <p:extLst>
      <p:ext uri="{BB962C8B-B14F-4D97-AF65-F5344CB8AC3E}">
        <p14:creationId xmlns:p14="http://schemas.microsoft.com/office/powerpoint/2010/main" val="18688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924561"/>
            <a:ext cx="11684616" cy="45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0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113196"/>
            <a:ext cx="8847542" cy="63993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98" y="6318233"/>
            <a:ext cx="8817104" cy="3886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142" y="6624321"/>
            <a:ext cx="2952858" cy="2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0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90"/>
            <a:ext cx="11927840" cy="6593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5669280" y="150850"/>
            <a:ext cx="6228080" cy="263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  <p:sp>
        <p:nvSpPr>
          <p:cNvPr id="4" name="Rectangle 3"/>
          <p:cNvSpPr/>
          <p:nvPr/>
        </p:nvSpPr>
        <p:spPr>
          <a:xfrm rot="20674082">
            <a:off x="7680960" y="2874940"/>
            <a:ext cx="1747520" cy="284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  <p:sp>
        <p:nvSpPr>
          <p:cNvPr id="5" name="Rectangle 4"/>
          <p:cNvSpPr/>
          <p:nvPr/>
        </p:nvSpPr>
        <p:spPr>
          <a:xfrm>
            <a:off x="2661920" y="4206240"/>
            <a:ext cx="6228080" cy="1635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51107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90"/>
            <a:ext cx="11927840" cy="6593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2661920" y="4206240"/>
            <a:ext cx="6228080" cy="1635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561357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90"/>
            <a:ext cx="11927840" cy="6593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6934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04788"/>
            <a:ext cx="9530080" cy="649656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188720" y="2357120"/>
            <a:ext cx="4378960" cy="731520"/>
          </a:xfrm>
          <a:prstGeom prst="ellipse">
            <a:avLst/>
          </a:pr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  <p:sp>
        <p:nvSpPr>
          <p:cNvPr id="4" name="Ellipse 3"/>
          <p:cNvSpPr/>
          <p:nvPr/>
        </p:nvSpPr>
        <p:spPr>
          <a:xfrm>
            <a:off x="1330960" y="5659120"/>
            <a:ext cx="4378960" cy="731520"/>
          </a:xfrm>
          <a:prstGeom prst="ellipse">
            <a:avLst/>
          </a:pr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  <p:cxnSp>
        <p:nvCxnSpPr>
          <p:cNvPr id="6" name="Connecteur droit 5"/>
          <p:cNvCxnSpPr/>
          <p:nvPr/>
        </p:nvCxnSpPr>
        <p:spPr>
          <a:xfrm>
            <a:off x="1524000" y="4754880"/>
            <a:ext cx="3870960" cy="1016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5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178115"/>
            <a:ext cx="6465781" cy="36808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31" y="0"/>
            <a:ext cx="5654778" cy="37674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30" y="3567709"/>
            <a:ext cx="5779770" cy="32902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472"/>
            <a:ext cx="6412230" cy="30499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319" y="2852216"/>
            <a:ext cx="12098312" cy="21236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I" sz="6600" b="1" dirty="0">
                <a:solidFill>
                  <a:schemeClr val="bg1"/>
                </a:solidFill>
              </a:rPr>
              <a:t>PARTICULARITES DIAGNOSTIQUE</a:t>
            </a:r>
          </a:p>
          <a:p>
            <a:pPr algn="ctr"/>
            <a:r>
              <a:rPr lang="fr-CI" sz="6600" b="1" dirty="0">
                <a:solidFill>
                  <a:schemeClr val="bg1"/>
                </a:solidFill>
              </a:rPr>
              <a:t> ET PRONOSTIQUE</a:t>
            </a:r>
          </a:p>
        </p:txBody>
      </p:sp>
    </p:spTree>
    <p:extLst>
      <p:ext uri="{BB962C8B-B14F-4D97-AF65-F5344CB8AC3E}">
        <p14:creationId xmlns:p14="http://schemas.microsoft.com/office/powerpoint/2010/main" val="2680612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65"/>
            <a:ext cx="11826240" cy="61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49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0" y="0"/>
            <a:ext cx="11860480" cy="6483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" y="1615440"/>
            <a:ext cx="11744960" cy="284480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  <p:sp>
        <p:nvSpPr>
          <p:cNvPr id="4" name="Rectangle 3"/>
          <p:cNvSpPr/>
          <p:nvPr/>
        </p:nvSpPr>
        <p:spPr>
          <a:xfrm>
            <a:off x="335280" y="2235200"/>
            <a:ext cx="11744960" cy="284480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  <p:sp>
        <p:nvSpPr>
          <p:cNvPr id="5" name="Rectangle 4"/>
          <p:cNvSpPr/>
          <p:nvPr/>
        </p:nvSpPr>
        <p:spPr>
          <a:xfrm>
            <a:off x="254000" y="3139440"/>
            <a:ext cx="11744960" cy="284480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7028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71" y="275395"/>
            <a:ext cx="8596869" cy="61634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30" y="6438847"/>
            <a:ext cx="4200333" cy="316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77250" y="1590675"/>
            <a:ext cx="1400175" cy="4324350"/>
          </a:xfrm>
          <a:prstGeom prst="rect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1600200" y="2181225"/>
            <a:ext cx="2228850" cy="190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1704975" y="3543300"/>
            <a:ext cx="2228850" cy="190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1562100" y="4772025"/>
            <a:ext cx="2228850" cy="190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26" y="132080"/>
            <a:ext cx="6518392" cy="20002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38" y="2054921"/>
            <a:ext cx="6380480" cy="47217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18" y="6438847"/>
            <a:ext cx="3357645" cy="2528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3426" y="4701309"/>
            <a:ext cx="6441047" cy="295564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7295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16" y="0"/>
            <a:ext cx="9549424" cy="635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30" y="6438847"/>
            <a:ext cx="4200333" cy="3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7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19000"/>
            <a:ext cx="10007600" cy="64180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30" y="6438847"/>
            <a:ext cx="4200333" cy="316291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10210800" y="1645920"/>
            <a:ext cx="30480" cy="214376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25" y="-72930"/>
            <a:ext cx="5240820" cy="234980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61162" y="1124746"/>
            <a:ext cx="5839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TAKE HOME MESSAGE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648" y="2276873"/>
            <a:ext cx="11459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 SCA est plus fréquent et plus précoce chez le sujet VIH+ plus que dans la population</a:t>
            </a:r>
          </a:p>
          <a:p>
            <a:r>
              <a:rPr lang="fr-FR" sz="2400" b="1" dirty="0"/>
              <a:t>    générale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590" y="4005065"/>
            <a:ext cx="6229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Tabagisme et dyslipidémie chez le sujet VIH +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5530" y="5658466"/>
            <a:ext cx="6033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Récidives plus fréquentes chez le sujet VIH+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21312" y="3212978"/>
            <a:ext cx="1225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/>
              <a:t>Etiopathogénie</a:t>
            </a:r>
            <a:r>
              <a:rPr lang="fr-FR" sz="2400" b="1" dirty="0"/>
              <a:t> complexe: traitement anti </a:t>
            </a:r>
            <a:r>
              <a:rPr lang="fr-FR" sz="2400" b="1" dirty="0" err="1"/>
              <a:t>retroviral</a:t>
            </a:r>
            <a:r>
              <a:rPr lang="fr-FR" sz="2400" b="1" dirty="0"/>
              <a:t>, virus, facteur de risque cardiovasculaire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36" y="4792594"/>
            <a:ext cx="4815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Stratégie thérapeutique identique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6490" y="6400146"/>
            <a:ext cx="4717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Surveillance accrue et dépistage</a:t>
            </a:r>
          </a:p>
        </p:txBody>
      </p:sp>
    </p:spTree>
    <p:extLst>
      <p:ext uri="{BB962C8B-B14F-4D97-AF65-F5344CB8AC3E}">
        <p14:creationId xmlns:p14="http://schemas.microsoft.com/office/powerpoint/2010/main" val="6193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1" y="289330"/>
            <a:ext cx="10807747" cy="62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1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" y="533130"/>
            <a:ext cx="10383520" cy="6156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17" y="220683"/>
            <a:ext cx="2834886" cy="62489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8321040" y="5379090"/>
            <a:ext cx="2479040" cy="1310640"/>
          </a:xfrm>
          <a:prstGeom prst="ellipse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2684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2" y="333438"/>
            <a:ext cx="11095104" cy="6191906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1559496" y="4005064"/>
            <a:ext cx="0" cy="10801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7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l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9802" y="103909"/>
            <a:ext cx="4876800" cy="3657600"/>
          </a:xfrm>
          <a:prstGeom prst="rect">
            <a:avLst/>
          </a:prstGeom>
        </p:spPr>
      </p:pic>
      <p:pic>
        <p:nvPicPr>
          <p:cNvPr id="3" name="bale 1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03636" y="214745"/>
            <a:ext cx="4876800" cy="3657600"/>
          </a:xfrm>
          <a:prstGeom prst="rect">
            <a:avLst/>
          </a:prstGeom>
        </p:spPr>
      </p:pic>
      <p:pic>
        <p:nvPicPr>
          <p:cNvPr id="4" name="bale 18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62714" y="3096229"/>
            <a:ext cx="4876800" cy="3657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9802" y="4140152"/>
            <a:ext cx="348398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 ans</a:t>
            </a:r>
            <a:r>
              <a:rPr lang="fr-CI" sz="2000" b="1" dirty="0">
                <a:solidFill>
                  <a:prstClr val="black"/>
                </a:solidFill>
                <a:latin typeface="Calibri"/>
              </a:rPr>
              <a:t>, Tabagique, VIH+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IDM</a:t>
            </a:r>
            <a:r>
              <a:rPr kumimoji="0" lang="fr-CI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inférieur aigu</a:t>
            </a:r>
            <a:endParaRPr kumimoji="0" lang="fr-C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103043" y="5539462"/>
            <a:ext cx="276568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Angioplastie coronaire avec implantation d’un </a:t>
            </a:r>
            <a:r>
              <a:rPr kumimoji="0" lang="fr-C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stent</a:t>
            </a:r>
            <a:endParaRPr kumimoji="0" lang="fr-C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èche droite 6"/>
          <p:cNvSpPr/>
          <p:nvPr/>
        </p:nvSpPr>
        <p:spPr>
          <a:xfrm rot="13193225">
            <a:off x="1590603" y="1301412"/>
            <a:ext cx="683863" cy="2726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lèche droite 7"/>
          <p:cNvSpPr/>
          <p:nvPr/>
        </p:nvSpPr>
        <p:spPr>
          <a:xfrm rot="13193225">
            <a:off x="7294057" y="1654437"/>
            <a:ext cx="683863" cy="2726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3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4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5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843" y="289243"/>
            <a:ext cx="5801677" cy="5801677"/>
          </a:xfrm>
          <a:prstGeom prst="rect">
            <a:avLst/>
          </a:prstGeom>
        </p:spPr>
      </p:pic>
      <p:pic>
        <p:nvPicPr>
          <p:cNvPr id="3" name="se005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19203" y="1081723"/>
            <a:ext cx="5527357" cy="5527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7520" y="289243"/>
            <a:ext cx="1778000" cy="2593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  <p:sp>
        <p:nvSpPr>
          <p:cNvPr id="5" name="Rectangle 4"/>
          <p:cNvSpPr/>
          <p:nvPr/>
        </p:nvSpPr>
        <p:spPr>
          <a:xfrm>
            <a:off x="10058400" y="1122363"/>
            <a:ext cx="1778000" cy="2593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  <p:sp>
        <p:nvSpPr>
          <p:cNvPr id="6" name="ZoneTexte 5"/>
          <p:cNvSpPr txBox="1"/>
          <p:nvPr/>
        </p:nvSpPr>
        <p:spPr>
          <a:xfrm>
            <a:off x="7075242" y="194697"/>
            <a:ext cx="348398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I" sz="2000" b="1" dirty="0">
                <a:solidFill>
                  <a:prstClr val="black"/>
                </a:solidFill>
                <a:latin typeface="Calibri"/>
              </a:rPr>
              <a:t>55</a:t>
            </a:r>
            <a:r>
              <a:rPr kumimoji="0" lang="fr-C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ans</a:t>
            </a:r>
            <a:r>
              <a:rPr lang="fr-CI" sz="2000" b="1" dirty="0">
                <a:solidFill>
                  <a:prstClr val="black"/>
                </a:solidFill>
                <a:latin typeface="Calibri"/>
              </a:rPr>
              <a:t>, HTA , VIH 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I" sz="2000" b="1" dirty="0">
                <a:solidFill>
                  <a:prstClr val="black"/>
                </a:solidFill>
                <a:latin typeface="Calibri"/>
              </a:rPr>
              <a:t>SCA ST- T+</a:t>
            </a:r>
            <a:endParaRPr kumimoji="0" lang="fr-C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178115"/>
            <a:ext cx="6465781" cy="36808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31" y="0"/>
            <a:ext cx="5654778" cy="37674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7710" y="518160"/>
            <a:ext cx="11620425" cy="738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I" sz="4200" b="1" dirty="0">
                <a:solidFill>
                  <a:schemeClr val="bg1"/>
                </a:solidFill>
              </a:rPr>
              <a:t>QUELLES SONT LES DONNEES EPIDEMIOLOGIQUES?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30" y="3567709"/>
            <a:ext cx="5779770" cy="32902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472"/>
            <a:ext cx="6412230" cy="30499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8030" y="3200400"/>
            <a:ext cx="7391960" cy="738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I" sz="4200" b="1" dirty="0">
                <a:solidFill>
                  <a:schemeClr val="bg1"/>
                </a:solidFill>
              </a:rPr>
              <a:t>QUELLE EST L’ETIOPATHOGENIE?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9630" y="5313680"/>
            <a:ext cx="10614894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I" sz="4200" b="1" dirty="0">
                <a:solidFill>
                  <a:schemeClr val="bg1"/>
                </a:solidFill>
              </a:rPr>
              <a:t>QUELLES PARTICULARITES DIAGNOSTIQUE ET </a:t>
            </a:r>
          </a:p>
          <a:p>
            <a:r>
              <a:rPr lang="fr-CI" sz="4200" b="1" dirty="0">
                <a:solidFill>
                  <a:schemeClr val="bg1"/>
                </a:solidFill>
              </a:rPr>
              <a:t>PRONOSTIQUE?</a:t>
            </a:r>
          </a:p>
        </p:txBody>
      </p:sp>
    </p:spTree>
    <p:extLst>
      <p:ext uri="{BB962C8B-B14F-4D97-AF65-F5344CB8AC3E}">
        <p14:creationId xmlns:p14="http://schemas.microsoft.com/office/powerpoint/2010/main" val="20018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178115"/>
            <a:ext cx="6465781" cy="36808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31" y="0"/>
            <a:ext cx="5654778" cy="37674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30" y="3567709"/>
            <a:ext cx="5779770" cy="32902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472"/>
            <a:ext cx="6412230" cy="30499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75959" y="2852216"/>
            <a:ext cx="7740645" cy="1446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I" sz="8800" b="1" dirty="0">
                <a:solidFill>
                  <a:schemeClr val="bg1"/>
                </a:solidFill>
              </a:rPr>
              <a:t>EPIDEMIOLOGIE</a:t>
            </a:r>
          </a:p>
        </p:txBody>
      </p:sp>
    </p:spTree>
    <p:extLst>
      <p:ext uri="{BB962C8B-B14F-4D97-AF65-F5344CB8AC3E}">
        <p14:creationId xmlns:p14="http://schemas.microsoft.com/office/powerpoint/2010/main" val="308301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3" y="335280"/>
            <a:ext cx="11547112" cy="47752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4640" y="4927600"/>
            <a:ext cx="10832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I" sz="3600" b="1" dirty="0">
                <a:solidFill>
                  <a:srgbClr val="FF0000"/>
                </a:solidFill>
              </a:rPr>
              <a:t>Risque d’IDM multiplié par deux dans la population VIH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5760" y="5872480"/>
            <a:ext cx="9837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I" sz="3600" b="1" dirty="0">
                <a:solidFill>
                  <a:srgbClr val="FF0000"/>
                </a:solidFill>
              </a:rPr>
              <a:t>Plus précoce dans la population VIH (avant 50 ans)</a:t>
            </a:r>
          </a:p>
        </p:txBody>
      </p:sp>
    </p:spTree>
    <p:extLst>
      <p:ext uri="{BB962C8B-B14F-4D97-AF65-F5344CB8AC3E}">
        <p14:creationId xmlns:p14="http://schemas.microsoft.com/office/powerpoint/2010/main" val="13084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191</Words>
  <Application>Microsoft Office PowerPoint</Application>
  <PresentationFormat>Grand écran</PresentationFormat>
  <Paragraphs>32</Paragraphs>
  <Slides>28</Slides>
  <Notes>1</Notes>
  <HiddenSlides>0</HiddenSlides>
  <MMClips>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2_Thème Office</vt:lpstr>
      <vt:lpstr> Syndromes coronariens aigus et VIH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 N'GUETTA</dc:creator>
  <cp:lastModifiedBy>USER</cp:lastModifiedBy>
  <cp:revision>43</cp:revision>
  <dcterms:created xsi:type="dcterms:W3CDTF">2021-10-27T15:27:48Z</dcterms:created>
  <dcterms:modified xsi:type="dcterms:W3CDTF">2021-10-28T09:15:11Z</dcterms:modified>
</cp:coreProperties>
</file>